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4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2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2"/>
          <p:cNvSpPr>
            <a:spLocks noGrp="1" noRo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>
              <a:cxn ang="0">
                <a:pos x="0" y="0"/>
              </a:cxn>
              <a:cxn ang="0">
                <a:pos x="120000" y="0"/>
              </a:cxn>
              <a:cxn ang="0">
                <a:pos x="120000" y="120000"/>
              </a:cxn>
              <a:cxn ang="0">
                <a:pos x="0" y="120000"/>
              </a:cxn>
            </a:cxnLst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hape 34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10242" name="Shape 3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hape 90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28674" name="Shape 91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hape 96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30722" name="Shape 97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hape 103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32770" name="Shape 10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hape 110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34818" name="Shape 111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hape 117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36866" name="Shape 118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hape 124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38914" name="Shape 12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hape 131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40962" name="Shape 132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hape 137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43010" name="Shape 138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hape 143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45058" name="Shape 144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hape 40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12290" name="Shape 41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hape 46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14338" name="Shape 47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52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16386" name="Shape 53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hape 59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18434" name="Shape 60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hape 66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20482" name="Shape 67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hape 72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22530" name="Shape 73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hape 78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24578" name="Shape 79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hape 84"/>
          <p:cNvSpPr>
            <a:spLocks noGrp="1" noRot="1"/>
          </p:cNvSpPr>
          <p:nvPr>
            <p:ph type="sldImg" idx="2"/>
          </p:nvPr>
        </p:nvSpPr>
        <p:spPr>
          <a:noFill/>
          <a:ln/>
        </p:spPr>
      </p:sp>
      <p:sp>
        <p:nvSpPr>
          <p:cNvPr id="26626" name="Shape 85"/>
          <p:cNvSpPr txBox="1">
            <a:spLocks noGrp="1"/>
          </p:cNvSpPr>
          <p:nvPr>
            <p:ph type="body" idx="1"/>
          </p:nvPr>
        </p:nvSpPr>
        <p:spPr bwMode="auto">
          <a:noFill/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hape 11"/>
          <p:cNvCxnSpPr>
            <a:cxnSpLocks noChangeShapeType="1"/>
          </p:cNvCxnSpPr>
          <p:nvPr/>
        </p:nvCxnSpPr>
        <p:spPr bwMode="auto">
          <a:xfrm>
            <a:off x="457200" y="411163"/>
            <a:ext cx="8229600" cy="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</p:spPr>
      </p:cxnSp>
      <p:cxnSp>
        <p:nvCxnSpPr>
          <p:cNvPr id="5" name="Shape 12"/>
          <p:cNvCxnSpPr>
            <a:cxnSpLocks noChangeShapeType="1"/>
          </p:cNvCxnSpPr>
          <p:nvPr/>
        </p:nvCxnSpPr>
        <p:spPr bwMode="auto">
          <a:xfrm>
            <a:off x="457200" y="3633788"/>
            <a:ext cx="8229600" cy="0"/>
          </a:xfrm>
          <a:prstGeom prst="straightConnector1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457200" y="563759"/>
            <a:ext cx="8229600" cy="3009600"/>
          </a:xfrm>
          <a:prstGeom prst="rect">
            <a:avLst/>
          </a:prstGeom>
        </p:spPr>
        <p:txBody>
          <a:bodyPr anchor="t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hape 16"/>
          <p:cNvCxnSpPr>
            <a:cxnSpLocks noChangeShapeType="1"/>
          </p:cNvCxnSpPr>
          <p:nvPr/>
        </p:nvCxnSpPr>
        <p:spPr bwMode="auto">
          <a:xfrm>
            <a:off x="457200" y="1143000"/>
            <a:ext cx="8229600" cy="0"/>
          </a:xfrm>
          <a:prstGeom prst="straightConnector1">
            <a:avLst/>
          </a:prstGeom>
          <a:noFill/>
          <a:ln w="50800">
            <a:solidFill>
              <a:srgbClr val="DA0002"/>
            </a:solidFill>
            <a:round/>
            <a:headEnd/>
            <a:tailEnd/>
          </a:ln>
        </p:spPr>
      </p:cxnSp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hape 21"/>
          <p:cNvCxnSpPr>
            <a:cxnSpLocks noChangeShapeType="1"/>
          </p:cNvCxnSpPr>
          <p:nvPr/>
        </p:nvCxnSpPr>
        <p:spPr bwMode="auto">
          <a:xfrm>
            <a:off x="457200" y="1143000"/>
            <a:ext cx="8229600" cy="0"/>
          </a:xfrm>
          <a:prstGeom prst="straightConnector1">
            <a:avLst/>
          </a:prstGeom>
          <a:noFill/>
          <a:ln w="50800">
            <a:solidFill>
              <a:srgbClr val="DA0002"/>
            </a:solidFill>
            <a:round/>
            <a:headEnd/>
            <a:tailEnd/>
          </a:ln>
        </p:spPr>
      </p:cxnSp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hape 24"/>
          <p:cNvCxnSpPr>
            <a:cxnSpLocks noChangeShapeType="1"/>
          </p:cNvCxnSpPr>
          <p:nvPr/>
        </p:nvCxnSpPr>
        <p:spPr bwMode="auto">
          <a:xfrm>
            <a:off x="457200" y="1143000"/>
            <a:ext cx="8229600" cy="0"/>
          </a:xfrm>
          <a:prstGeom prst="straightConnector1">
            <a:avLst/>
          </a:prstGeom>
          <a:noFill/>
          <a:ln w="50800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hape 27"/>
          <p:cNvCxnSpPr>
            <a:cxnSpLocks noChangeShapeType="1"/>
          </p:cNvCxnSpPr>
          <p:nvPr/>
        </p:nvCxnSpPr>
        <p:spPr bwMode="auto">
          <a:xfrm>
            <a:off x="457200" y="4318000"/>
            <a:ext cx="822960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</p:cxn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hape 29"/>
          <p:cNvCxnSpPr>
            <a:cxnSpLocks noChangeShapeType="1"/>
          </p:cNvCxnSpPr>
          <p:nvPr/>
        </p:nvCxnSpPr>
        <p:spPr bwMode="auto">
          <a:xfrm>
            <a:off x="457200" y="112713"/>
            <a:ext cx="822960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5"/>
          <p:cNvSpPr txBox="1"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b" anchorCtr="0" compatLnSpc="1">
            <a:prstTxWarp prst="textNoShape">
              <a:avLst/>
            </a:prstTxWarp>
          </a:bodyPr>
          <a:lstStyle/>
          <a:p>
            <a:pPr lvl="0"/>
            <a:endParaRPr lang="ca-ES" smtClean="0">
              <a:sym typeface="Arial" charset="0"/>
            </a:endParaRPr>
          </a:p>
        </p:txBody>
      </p:sp>
      <p:sp>
        <p:nvSpPr>
          <p:cNvPr id="1027" name="Shape 6"/>
          <p:cNvSpPr txBox="1"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ca-ES" smtClean="0">
              <a:sym typeface="Arial" charset="0"/>
            </a:endParaRPr>
          </a:p>
        </p:txBody>
      </p:sp>
      <p:cxnSp>
        <p:nvCxnSpPr>
          <p:cNvPr id="1028" name="Shape 7"/>
          <p:cNvCxnSpPr>
            <a:cxnSpLocks noChangeShapeType="1"/>
          </p:cNvCxnSpPr>
          <p:nvPr/>
        </p:nvCxnSpPr>
        <p:spPr bwMode="auto">
          <a:xfrm>
            <a:off x="457200" y="5022850"/>
            <a:ext cx="8229600" cy="0"/>
          </a:xfrm>
          <a:prstGeom prst="straightConnector1">
            <a:avLst/>
          </a:prstGeom>
          <a:noFill/>
          <a:ln w="50800">
            <a:solidFill>
              <a:schemeClr val="tx2"/>
            </a:solidFill>
            <a:round/>
            <a:headEnd/>
            <a:tailEnd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charset="0"/>
          <a:cs typeface="Arial" charset="0"/>
          <a:sym typeface="Arial" charset="0"/>
        </a:defRPr>
      </a:lvl9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rofarm.org/formulacion/index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hape 31"/>
          <p:cNvSpPr txBox="1">
            <a:spLocks noGrp="1"/>
          </p:cNvSpPr>
          <p:nvPr>
            <p:ph type="ctrTitle"/>
          </p:nvPr>
        </p:nvSpPr>
        <p:spPr>
          <a:xfrm>
            <a:off x="457200" y="563563"/>
            <a:ext cx="8229600" cy="30099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  <a:buSzTx/>
            </a:pPr>
            <a:r>
              <a:rPr lang="en-US" b="1" smtClean="0">
                <a:solidFill>
                  <a:schemeClr val="accent1"/>
                </a:solidFill>
                <a:latin typeface="Arial" charset="0"/>
                <a:cs typeface="Arial" charset="0"/>
              </a:rPr>
              <a:t>FORMULACIÓ</a:t>
            </a:r>
          </a:p>
        </p:txBody>
      </p:sp>
      <p:sp>
        <p:nvSpPr>
          <p:cNvPr id="9218" name="Shape 32"/>
          <p:cNvSpPr txBox="1">
            <a:spLocks noGrp="1"/>
          </p:cNvSpPr>
          <p:nvPr>
            <p:ph type="subTitle" idx="1"/>
          </p:nvPr>
        </p:nvSpPr>
        <p:spPr>
          <a:xfrm>
            <a:off x="457200" y="3716338"/>
            <a:ext cx="8229600" cy="12334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5B595A"/>
              </a:buClr>
              <a:buSzTx/>
            </a:pPr>
            <a:endParaRPr lang="ca-ES" smtClean="0">
              <a:solidFill>
                <a:srgbClr val="5B595A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hape 8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1042988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Possibles excipients segons patologia</a:t>
            </a:r>
          </a:p>
        </p:txBody>
      </p:sp>
      <p:sp>
        <p:nvSpPr>
          <p:cNvPr id="27650" name="Shape 88"/>
          <p:cNvSpPr txBox="1">
            <a:spLocks noGrp="1"/>
          </p:cNvSpPr>
          <p:nvPr>
            <p:ph type="body" idx="1"/>
          </p:nvPr>
        </p:nvSpPr>
        <p:spPr>
          <a:xfrm>
            <a:off x="296863" y="1360488"/>
            <a:ext cx="9437687" cy="4471987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ACNÉ: pasta secant-mascarilla, emulsió o/w de baix contingut greixós, gels,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crema-gel, emulsions w/s, solucions hidroalcohòliques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ROSÀCEA: solucions aquouoses-tònics, emulsió o/w glucídica, crema-gel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MUCOSA ORAL: solucions aquoses-colutoris, excipient adhesiu oral, gel adhesivo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oral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MUCOSA VAGINAL:  emulsión o/w amb pH regulat, òvuls, càpsules vaginals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ALOPÈCIA: solucions hidroalcohòliques, espuma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UNGUEAL: laca d’ungles, ungüent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PSORIASIS:</a:t>
            </a:r>
            <a:r>
              <a:rPr lang="en-US" sz="1800" baseline="30000" smtClean="0">
                <a:latin typeface="Arial" charset="0"/>
                <a:cs typeface="Arial" charset="0"/>
              </a:rPr>
              <a:t> </a:t>
            </a:r>
            <a:r>
              <a:rPr lang="en-US" sz="1800" smtClean="0">
                <a:latin typeface="Arial" charset="0"/>
                <a:cs typeface="Arial" charset="0"/>
              </a:rPr>
              <a:t>emulsions o/w amb elevat contingut greixós, emulsions w/o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1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hape 9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Segons zona d’aplicació</a:t>
            </a:r>
          </a:p>
        </p:txBody>
      </p:sp>
      <p:sp>
        <p:nvSpPr>
          <p:cNvPr id="29698" name="Shape 94"/>
          <p:cNvSpPr txBox="1">
            <a:spLocks noGrp="1"/>
          </p:cNvSpPr>
          <p:nvPr>
            <p:ph type="body" idx="1"/>
          </p:nvPr>
        </p:nvSpPr>
        <p:spPr>
          <a:xfrm>
            <a:off x="457200" y="1558925"/>
            <a:ext cx="8229600" cy="33528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2000" smtClean="0">
                <a:latin typeface="Arial" charset="0"/>
                <a:cs typeface="Arial" charset="0"/>
              </a:rPr>
              <a:t>Àrees extenses: Crema o loció base Lanette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2000" smtClean="0">
                <a:latin typeface="Arial" charset="0"/>
                <a:cs typeface="Arial" charset="0"/>
              </a:rPr>
              <a:t>Àreas de pell sensible: Crema Base Beeler, emulsions glucídiques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2000" smtClean="0">
                <a:latin typeface="Arial" charset="0"/>
                <a:cs typeface="Arial" charset="0"/>
              </a:rPr>
              <a:t>Palmes y plantes: ungüent hidròfil, vaselina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2000" smtClean="0">
                <a:latin typeface="Arial" charset="0"/>
                <a:cs typeface="Arial" charset="0"/>
              </a:rPr>
              <a:t>Mucoses: excipient adhesiu oral, crema vulvo-vaginal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2000" smtClean="0">
                <a:latin typeface="Arial" charset="0"/>
                <a:cs typeface="Arial" charset="0"/>
              </a:rPr>
              <a:t>Cuir pilós: solució o gel hidroalcohòlic, oli capilar, detergent sulfonat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2000" smtClean="0">
                <a:latin typeface="Arial" charset="0"/>
                <a:cs typeface="Arial" charset="0"/>
              </a:rPr>
              <a:t>Ungles: laca d’ungles, ungüent hidròfil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18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hape 99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Excipients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395288" y="1417638"/>
            <a:ext cx="8291512" cy="3508375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SEGONS LIPOFÍLIA: 	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+	Vaselina   			+ POLS: PASTA GRASSA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Bases d’absorció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Emulsions W/O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Emulsions O/W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Emulsions O/W glucídiques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Emulsions W/S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Crema-gel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Gel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smtClean="0">
                <a:latin typeface="Arial" charset="0"/>
                <a:cs typeface="Arial" charset="0"/>
              </a:rPr>
              <a:t>	Solucions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b="1" smtClean="0">
                <a:latin typeface="Arial" charset="0"/>
                <a:cs typeface="Arial" charset="0"/>
              </a:rPr>
              <a:t> 	</a:t>
            </a:r>
            <a:r>
              <a:rPr lang="en-US" sz="1600" smtClean="0">
                <a:latin typeface="Arial" charset="0"/>
                <a:cs typeface="Arial" charset="0"/>
              </a:rPr>
              <a:t>Suspensions			+ POLS: PASTA AQUOSA</a:t>
            </a:r>
            <a:endParaRPr lang="en-US" sz="1600" b="1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9000"/>
            </a:pPr>
            <a:r>
              <a:rPr lang="en-US" sz="1600" b="1" smtClean="0">
                <a:latin typeface="Arial" charset="0"/>
                <a:cs typeface="Arial" charset="0"/>
              </a:rPr>
              <a:t>-	</a:t>
            </a:r>
            <a:endParaRPr lang="ca-ES" sz="1600" smtClean="0">
              <a:latin typeface="Arial" charset="0"/>
              <a:cs typeface="Arial" charset="0"/>
            </a:endParaRPr>
          </a:p>
        </p:txBody>
      </p:sp>
      <p:cxnSp>
        <p:nvCxnSpPr>
          <p:cNvPr id="31747" name="Shape 101"/>
          <p:cNvCxnSpPr>
            <a:cxnSpLocks noChangeShapeType="1"/>
          </p:cNvCxnSpPr>
          <p:nvPr/>
        </p:nvCxnSpPr>
        <p:spPr bwMode="auto">
          <a:xfrm>
            <a:off x="684213" y="2211388"/>
            <a:ext cx="14287" cy="2295525"/>
          </a:xfrm>
          <a:prstGeom prst="straightConnector1">
            <a:avLst/>
          </a:prstGeom>
          <a:noFill/>
          <a:ln w="38100">
            <a:solidFill>
              <a:schemeClr val="bg2"/>
            </a:solidFill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hape 106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Vaselines i bases d’absorció</a:t>
            </a:r>
          </a:p>
        </p:txBody>
      </p:sp>
      <p:sp>
        <p:nvSpPr>
          <p:cNvPr id="33794" name="Shape 10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8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  <p:pic>
        <p:nvPicPr>
          <p:cNvPr id="33795" name="Shape 108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0550" y="2092325"/>
            <a:ext cx="796290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hape 11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Emulsions W/O</a:t>
            </a:r>
          </a:p>
        </p:txBody>
      </p:sp>
      <p:sp>
        <p:nvSpPr>
          <p:cNvPr id="35842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8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  <p:pic>
        <p:nvPicPr>
          <p:cNvPr id="35843" name="Shape 115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290638"/>
            <a:ext cx="7762875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hape 120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Emulsions O/W</a:t>
            </a:r>
          </a:p>
        </p:txBody>
      </p:sp>
      <p:sp>
        <p:nvSpPr>
          <p:cNvPr id="37890" name="Shape 1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8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  <p:pic>
        <p:nvPicPr>
          <p:cNvPr id="37891" name="Shape 122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850" y="1223963"/>
            <a:ext cx="773430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hape 12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9937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Emulsions W/S, gels,suspensions i sol·lucions</a:t>
            </a:r>
          </a:p>
        </p:txBody>
      </p:sp>
      <p:sp>
        <p:nvSpPr>
          <p:cNvPr id="39938" name="Shape 12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8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  <p:pic>
        <p:nvPicPr>
          <p:cNvPr id="39939" name="Shape 129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" y="1147763"/>
            <a:ext cx="7586663" cy="383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hape 134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Corticoids en formulació magistral</a:t>
            </a:r>
          </a:p>
        </p:txBody>
      </p:sp>
      <p:sp>
        <p:nvSpPr>
          <p:cNvPr id="41986" name="Shape 135"/>
          <p:cNvSpPr txBox="1">
            <a:spLocks noGrp="1"/>
          </p:cNvSpPr>
          <p:nvPr>
            <p:ph type="body" idx="1"/>
          </p:nvPr>
        </p:nvSpPr>
        <p:spPr>
          <a:xfrm>
            <a:off x="457200" y="1571625"/>
            <a:ext cx="8229600" cy="3354388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Hidrocortisona 			0,5-2% 			Grupo I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Betametasona Dipropionato		0,05-0,5% 		Grupo III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Prednicarbamato 			0,05-0,1% 		Grupo III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Betametasona valerato 		0,1% 			Grupo III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Triamcinolona acetónido 		0,05-0,1%		Grupo III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Fluocinolona acetónido 		0,1% 			Grupo III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55000"/>
            </a:pPr>
            <a:r>
              <a:rPr lang="en-US" sz="1600" smtClean="0">
                <a:latin typeface="Arial" charset="0"/>
                <a:cs typeface="Arial" charset="0"/>
              </a:rPr>
              <a:t>Clobetasol propionato 		0,05-0,1%		Grupo IV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16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hape 140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app de aproformula</a:t>
            </a:r>
          </a:p>
        </p:txBody>
      </p:sp>
      <p:sp>
        <p:nvSpPr>
          <p:cNvPr id="44034" name="Shape 14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86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r>
              <a:rPr lang="en-US" sz="3000" u="sng" smtClean="0">
                <a:solidFill>
                  <a:schemeClr val="hlink"/>
                </a:solidFill>
                <a:latin typeface="Arial" charset="0"/>
                <a:cs typeface="Arial" charset="0"/>
                <a:hlinkClick r:id="rId3"/>
              </a:rPr>
              <a:t>http://www.aprofarm.org/formulacion/index.html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hape 37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Molt més que només pomades...</a:t>
            </a:r>
          </a:p>
        </p:txBody>
      </p:sp>
      <p:sp>
        <p:nvSpPr>
          <p:cNvPr id="11266" name="Shape 38"/>
          <p:cNvSpPr txBox="1">
            <a:spLocks noGrp="1"/>
          </p:cNvSpPr>
          <p:nvPr>
            <p:ph type="body" idx="1"/>
          </p:nvPr>
        </p:nvSpPr>
        <p:spPr>
          <a:xfrm>
            <a:off x="457200" y="1392238"/>
            <a:ext cx="8229600" cy="3533775"/>
          </a:xfrm>
        </p:spPr>
        <p:txBody>
          <a:bodyPr/>
          <a:lstStyle/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Càpsules, comprimits, pols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Solucions, suspensions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Supositoris, òvuls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Emulsions (cremes, locions,..) gels, pomades, pastes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Injectables, coliris, gotes òtiques i nassals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Sobres</a:t>
            </a:r>
          </a:p>
          <a:p>
            <a:pPr marL="457200" indent="-381000"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Char char="●"/>
            </a:pPr>
            <a:r>
              <a:rPr lang="en-US" sz="2400" smtClean="0">
                <a:latin typeface="Arial" charset="0"/>
                <a:cs typeface="Arial" charset="0"/>
              </a:rPr>
              <a:t>Llàpis dèrmic, laca d’ungles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hape 43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Utilitats</a:t>
            </a:r>
          </a:p>
        </p:txBody>
      </p:sp>
      <p:sp>
        <p:nvSpPr>
          <p:cNvPr id="44" name="Shape 44"/>
          <p:cNvSpPr txBox="1"/>
          <p:nvPr/>
        </p:nvSpPr>
        <p:spPr>
          <a:xfrm>
            <a:off x="311150" y="1303338"/>
            <a:ext cx="8586788" cy="35988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>
            <a:normAutofit/>
          </a:bodyPr>
          <a:lstStyle/>
          <a:p>
            <a:pPr marL="457200" indent="-3429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/>
            </a:pPr>
            <a:r>
              <a:rPr lang="es" sz="1800" kern="0">
                <a:latin typeface="Arial"/>
                <a:ea typeface="Arial"/>
                <a:cs typeface="Arial"/>
                <a:sym typeface="Arial"/>
              </a:rPr>
              <a:t>INDIVIDUALITZAR TRACTAMENT A LES PARTICULARITATS DEL PACIENT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  <a:p>
            <a:pPr marL="457200" indent="-3429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/>
            </a:pPr>
            <a:r>
              <a:rPr lang="es" sz="1800" kern="0">
                <a:latin typeface="Arial"/>
                <a:ea typeface="Arial"/>
                <a:cs typeface="Arial"/>
                <a:sym typeface="Arial"/>
              </a:rPr>
              <a:t>RETIRADA I DESABASTIMENT D’ESPECIALITATS FARMACÈUTIQUES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  <a:p>
            <a:pPr marL="457200" indent="-3429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/>
            </a:pPr>
            <a:r>
              <a:rPr lang="es" sz="1800" kern="0">
                <a:latin typeface="Arial"/>
                <a:ea typeface="Arial"/>
                <a:cs typeface="Arial"/>
                <a:sym typeface="Arial"/>
              </a:rPr>
              <a:t>COBRIR LLACUNES TERAPÈUTIQUES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  <a:p>
            <a:pPr marL="457200" indent="-3429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/>
            </a:pPr>
            <a:r>
              <a:rPr lang="es" sz="1800" kern="0">
                <a:latin typeface="Arial"/>
                <a:ea typeface="Arial"/>
                <a:cs typeface="Arial"/>
                <a:sym typeface="Arial"/>
              </a:rPr>
              <a:t>ELIMINAR O SUBSTITUIR EXCIPIENTS PER REDUIR REACCIONS ADVERSES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  <a:p>
            <a:pPr marL="457200" indent="-3429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/>
            </a:pPr>
            <a:r>
              <a:rPr lang="es" sz="1800" kern="0">
                <a:latin typeface="Arial"/>
                <a:ea typeface="Arial"/>
                <a:cs typeface="Arial"/>
                <a:sym typeface="Arial"/>
              </a:rPr>
              <a:t>ADAPTAR DOSIS TERAPÈUTIQUES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  <a:p>
            <a:pPr marL="457200" indent="-3429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●"/>
              <a:defRPr/>
            </a:pPr>
            <a:r>
              <a:rPr lang="es" sz="1800" kern="0">
                <a:latin typeface="Arial"/>
                <a:ea typeface="Arial"/>
                <a:cs typeface="Arial"/>
                <a:sym typeface="Arial"/>
              </a:rPr>
              <a:t>FACILITAR L’ADMINISTRACIÓ D’ALGUNS FÀRMACS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hape 49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Desabastiment….</a:t>
            </a:r>
          </a:p>
        </p:txBody>
      </p:sp>
      <p:sp>
        <p:nvSpPr>
          <p:cNvPr id="15362" name="Shape 50"/>
          <p:cNvSpPr txBox="1">
            <a:spLocks noGrp="1"/>
          </p:cNvSpPr>
          <p:nvPr>
            <p:ph type="body" idx="1"/>
          </p:nvPr>
        </p:nvSpPr>
        <p:spPr>
          <a:xfrm>
            <a:off x="457200" y="1417638"/>
            <a:ext cx="8229600" cy="3725862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r>
              <a:rPr lang="en-US" sz="3000" smtClean="0">
                <a:latin typeface="Arial" charset="0"/>
                <a:cs typeface="Arial" charset="0"/>
              </a:rPr>
              <a:t>Edemox ®  :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Acetazolamida 250 mg para 1 capsula nº 100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r>
              <a:rPr lang="en-US" sz="3000" smtClean="0">
                <a:latin typeface="Arial" charset="0"/>
                <a:cs typeface="Arial" charset="0"/>
              </a:rPr>
              <a:t>Fortecortin® 1 mg  :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Dexametasona 1 mg para 1 capsula nº 30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r>
              <a:rPr lang="en-US" sz="3000" smtClean="0">
                <a:latin typeface="Arial" charset="0"/>
                <a:cs typeface="Arial" charset="0"/>
              </a:rPr>
              <a:t>Tofranil® 25 mg  :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61000"/>
            </a:pPr>
            <a:r>
              <a:rPr lang="en-US" sz="1800" smtClean="0">
                <a:latin typeface="Arial" charset="0"/>
                <a:cs typeface="Arial" charset="0"/>
              </a:rPr>
              <a:t>Imipramina clorh 25 mg para 1 capsula nº 100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hape 55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Llacunes terapèutiques...</a:t>
            </a:r>
          </a:p>
        </p:txBody>
      </p:sp>
      <p:sp>
        <p:nvSpPr>
          <p:cNvPr id="17410" name="Shape 56"/>
          <p:cNvSpPr txBox="1">
            <a:spLocks noChangeArrowheads="1"/>
          </p:cNvSpPr>
          <p:nvPr/>
        </p:nvSpPr>
        <p:spPr bwMode="auto">
          <a:xfrm>
            <a:off x="638175" y="1063625"/>
            <a:ext cx="67437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r>
              <a:rPr lang="en-US" sz="3000"/>
              <a:t>Saliva artificial</a:t>
            </a:r>
            <a:r>
              <a:rPr lang="en-US" sz="2200"/>
              <a:t> csp 1000ml</a:t>
            </a:r>
            <a:r>
              <a:rPr lang="en-US" sz="1800"/>
              <a:t> (es pot demanar en ampolla polvoritzadora…)</a:t>
            </a:r>
          </a:p>
          <a:p>
            <a:endParaRPr lang="ca-ES"/>
          </a:p>
        </p:txBody>
      </p:sp>
      <p:sp>
        <p:nvSpPr>
          <p:cNvPr id="17411" name="Shape 57"/>
          <p:cNvSpPr txBox="1">
            <a:spLocks noChangeArrowheads="1"/>
          </p:cNvSpPr>
          <p:nvPr/>
        </p:nvSpPr>
        <p:spPr bwMode="auto">
          <a:xfrm>
            <a:off x="920750" y="1970088"/>
            <a:ext cx="6745288" cy="265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r>
              <a:rPr lang="en-US" sz="1600"/>
              <a:t>Carmelosa sódica 10g</a:t>
            </a:r>
          </a:p>
          <a:p>
            <a:r>
              <a:rPr lang="en-US" sz="1600"/>
              <a:t>Sorbitol 30g</a:t>
            </a:r>
          </a:p>
          <a:p>
            <a:r>
              <a:rPr lang="en-US" sz="1600"/>
              <a:t>Cloruro potasico 1,30g</a:t>
            </a:r>
          </a:p>
          <a:p>
            <a:r>
              <a:rPr lang="en-US" sz="1600"/>
              <a:t>Dihidrogenofosfato de potasio 0,34g</a:t>
            </a:r>
          </a:p>
          <a:p>
            <a:r>
              <a:rPr lang="en-US" sz="1600"/>
              <a:t>Cloruro de sodio 0,84g</a:t>
            </a:r>
          </a:p>
          <a:p>
            <a:r>
              <a:rPr lang="en-US" sz="1600"/>
              <a:t>Cloruro de calcio anhidro 0,15g</a:t>
            </a:r>
          </a:p>
          <a:p>
            <a:r>
              <a:rPr lang="en-US" sz="1600"/>
              <a:t>Cloruro de magnesio hexahidrato 0,05g</a:t>
            </a:r>
          </a:p>
          <a:p>
            <a:r>
              <a:rPr lang="en-US" sz="1600"/>
              <a:t>Agua purificada csp 1000ml</a:t>
            </a:r>
          </a:p>
          <a:p>
            <a:endParaRPr lang="ca-ES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hape 62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Llacunes terapèutiques...</a:t>
            </a:r>
          </a:p>
        </p:txBody>
      </p:sp>
      <p:sp>
        <p:nvSpPr>
          <p:cNvPr id="19458" name="Shape 6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2543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r>
              <a:rPr lang="en-US" sz="3000" smtClean="0">
                <a:latin typeface="Arial" charset="0"/>
                <a:cs typeface="Arial" charset="0"/>
              </a:rPr>
              <a:t>Lidocaïna viscosa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r>
              <a:rPr lang="en-US" sz="2400" smtClean="0">
                <a:latin typeface="Arial" charset="0"/>
                <a:cs typeface="Arial" charset="0"/>
              </a:rPr>
              <a:t>Es pot afegir nistatina i/o neomicina</a:t>
            </a:r>
          </a:p>
        </p:txBody>
      </p:sp>
      <p:sp>
        <p:nvSpPr>
          <p:cNvPr id="19459" name="Shape 64"/>
          <p:cNvSpPr txBox="1">
            <a:spLocks noChangeArrowheads="1"/>
          </p:cNvSpPr>
          <p:nvPr/>
        </p:nvSpPr>
        <p:spPr bwMode="auto">
          <a:xfrm>
            <a:off x="992188" y="1827213"/>
            <a:ext cx="65182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r>
              <a:rPr lang="en-US" sz="1800"/>
              <a:t>Lidocaína ClH 2%</a:t>
            </a:r>
          </a:p>
          <a:p>
            <a:r>
              <a:rPr lang="en-US" sz="1800"/>
              <a:t>Acido hialurónico 0,5%</a:t>
            </a:r>
          </a:p>
          <a:p>
            <a:r>
              <a:rPr lang="en-US" sz="1800"/>
              <a:t>Solución acuosa csp 100 ml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hape 69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Adaptar excipients</a:t>
            </a:r>
          </a:p>
        </p:txBody>
      </p:sp>
      <p:sp>
        <p:nvSpPr>
          <p:cNvPr id="21506" name="Shape 70"/>
          <p:cNvSpPr txBox="1">
            <a:spLocks noGrp="1"/>
          </p:cNvSpPr>
          <p:nvPr>
            <p:ph type="body" idx="1"/>
          </p:nvPr>
        </p:nvSpPr>
        <p:spPr>
          <a:xfrm>
            <a:off x="935038" y="2224088"/>
            <a:ext cx="7751762" cy="27019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37000"/>
            </a:pPr>
            <a:r>
              <a:rPr lang="en-US" sz="3000" smtClean="0">
                <a:latin typeface="Arial" charset="0"/>
                <a:cs typeface="Arial" charset="0"/>
              </a:rPr>
              <a:t>MORFINA 0,1%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37000"/>
            </a:pPr>
            <a:r>
              <a:rPr lang="en-US" sz="3000" smtClean="0">
                <a:latin typeface="Arial" charset="0"/>
                <a:cs typeface="Arial" charset="0"/>
              </a:rPr>
              <a:t>Intrasite gel© csp 60g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hape 75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Adaptar dosis terapèutiques</a:t>
            </a:r>
          </a:p>
        </p:txBody>
      </p:sp>
      <p:sp>
        <p:nvSpPr>
          <p:cNvPr id="23554" name="Shape 76"/>
          <p:cNvSpPr txBox="1">
            <a:spLocks noGrp="1"/>
          </p:cNvSpPr>
          <p:nvPr>
            <p:ph type="body" idx="1"/>
          </p:nvPr>
        </p:nvSpPr>
        <p:spPr>
          <a:xfrm>
            <a:off x="457200" y="1889125"/>
            <a:ext cx="8229600" cy="2779713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46000"/>
            </a:pPr>
            <a:r>
              <a:rPr lang="en-US" sz="2400" smtClean="0">
                <a:latin typeface="Arial" charset="0"/>
                <a:cs typeface="Arial" charset="0"/>
              </a:rPr>
              <a:t>DEXAMETASONA 4 - 6 - 8 - 20 - 40 mg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46000"/>
            </a:pPr>
            <a:r>
              <a:rPr lang="en-US" sz="2400" smtClean="0">
                <a:latin typeface="Arial" charset="0"/>
                <a:cs typeface="Arial" charset="0"/>
              </a:rPr>
              <a:t>Para una cápsula nº…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46000"/>
            </a:pPr>
            <a:r>
              <a:rPr lang="en-US" sz="2400" smtClean="0">
                <a:latin typeface="Arial" charset="0"/>
                <a:cs typeface="Arial" charset="0"/>
              </a:rPr>
              <a:t>CAPTOPRILO………2 mg/ml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SzPct val="46000"/>
            </a:pPr>
            <a:r>
              <a:rPr lang="en-US" sz="2400" smtClean="0">
                <a:latin typeface="Arial" charset="0"/>
                <a:cs typeface="Arial" charset="0"/>
              </a:rPr>
              <a:t>Solución oral pediátrica csp 100ml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</a:pPr>
            <a:endParaRPr lang="ca-ES" sz="30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hape 81"/>
          <p:cNvSpPr txBox="1"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>
              <a:spcBef>
                <a:spcPct val="0"/>
              </a:spcBef>
              <a:buClr>
                <a:schemeClr val="accent1"/>
              </a:buClr>
            </a:pPr>
            <a:r>
              <a:rPr lang="en-US" sz="3600" b="1" smtClean="0">
                <a:latin typeface="Arial" charset="0"/>
                <a:cs typeface="Arial" charset="0"/>
              </a:rPr>
              <a:t>Intoleràncies a excipients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714500"/>
            <a:ext cx="8229600" cy="3211513"/>
          </a:xfrm>
        </p:spPr>
        <p:txBody>
          <a:bodyPr>
            <a:normAutofit/>
          </a:bodyPr>
          <a:lstStyle/>
          <a:p>
            <a:pPr marL="457200" indent="-381000" eaLnBrk="1" fontAlgn="auto" hangingPunct="1"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/>
            </a:pPr>
            <a:r>
              <a:rPr lang="es" sz="2400">
                <a:solidFill>
                  <a:schemeClr val="dk1"/>
                </a:solidFill>
                <a:sym typeface="Arial"/>
              </a:rPr>
              <a:t>Càpsules sense lactosa</a:t>
            </a:r>
          </a:p>
          <a:p>
            <a:pPr eaLnBrk="1" fontAlgn="auto" hangingPunct="1">
              <a:spcAft>
                <a:spcPts val="0"/>
              </a:spcAft>
              <a:buClr>
                <a:schemeClr val="dk1"/>
              </a:buClr>
              <a:buSzPct val="100000"/>
              <a:defRPr/>
            </a:pPr>
            <a:endParaRPr sz="2400">
              <a:solidFill>
                <a:schemeClr val="dk1"/>
              </a:solidFill>
              <a:sym typeface="Arial"/>
            </a:endParaRPr>
          </a:p>
          <a:p>
            <a:pPr marL="457200" indent="-381000" eaLnBrk="1" fontAlgn="auto" hangingPunct="1"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/>
            </a:pPr>
            <a:r>
              <a:rPr lang="es" sz="2400">
                <a:solidFill>
                  <a:schemeClr val="dk1"/>
                </a:solidFill>
                <a:sym typeface="Arial"/>
              </a:rPr>
              <a:t>Xarops sense sacarosa</a:t>
            </a:r>
          </a:p>
          <a:p>
            <a:pPr eaLnBrk="1" fontAlgn="auto" hangingPunct="1">
              <a:spcAft>
                <a:spcPts val="0"/>
              </a:spcAft>
              <a:buClr>
                <a:schemeClr val="dk1"/>
              </a:buClr>
              <a:buSzPct val="100000"/>
              <a:defRPr/>
            </a:pPr>
            <a:endParaRPr sz="2400">
              <a:solidFill>
                <a:schemeClr val="dk1"/>
              </a:solidFill>
              <a:sym typeface="Arial"/>
            </a:endParaRPr>
          </a:p>
          <a:p>
            <a:pPr marL="457200" indent="-381000" eaLnBrk="1" fontAlgn="auto" hangingPunct="1"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  <a:defRPr/>
            </a:pPr>
            <a:r>
              <a:rPr lang="es" sz="2400">
                <a:solidFill>
                  <a:schemeClr val="dk1"/>
                </a:solidFill>
                <a:sym typeface="Arial"/>
              </a:rPr>
              <a:t>Excipients sense alguna substància alergènica per al pacient</a:t>
            </a:r>
          </a:p>
          <a:p>
            <a:pPr eaLnBrk="1" fontAlgn="auto" hangingPunct="1">
              <a:spcAft>
                <a:spcPts val="0"/>
              </a:spcAft>
              <a:buClr>
                <a:schemeClr val="dk1"/>
              </a:buClr>
              <a:buSzPct val="100000"/>
              <a:defRPr/>
            </a:pPr>
            <a:endParaRPr sz="2400">
              <a:solidFill>
                <a:schemeClr val="dk1"/>
              </a:solidFill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PresentationFormat>Presentación en pantalla (16:9)</PresentationFormat>
  <Paragraphs>109</Paragraphs>
  <Slides>18</Slides>
  <Notes>18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1</vt:i4>
      </vt:variant>
      <vt:variant>
        <vt:lpstr>Plantilla de disseny</vt:lpstr>
      </vt:variant>
      <vt:variant>
        <vt:i4>7</vt:i4>
      </vt:variant>
      <vt:variant>
        <vt:lpstr>Títols de les diapositives</vt:lpstr>
      </vt:variant>
      <vt:variant>
        <vt:i4>18</vt:i4>
      </vt:variant>
    </vt:vector>
  </HeadingPairs>
  <TitlesOfParts>
    <vt:vector size="26" baseType="lpstr">
      <vt:lpstr>Arial</vt:lpstr>
      <vt:lpstr>swiss</vt:lpstr>
      <vt:lpstr>swiss</vt:lpstr>
      <vt:lpstr>swiss</vt:lpstr>
      <vt:lpstr>swiss</vt:lpstr>
      <vt:lpstr>swiss</vt:lpstr>
      <vt:lpstr>swiss</vt:lpstr>
      <vt:lpstr>swiss</vt:lpstr>
      <vt:lpstr>FORMULACIÓ</vt:lpstr>
      <vt:lpstr>Molt més que només pomades...</vt:lpstr>
      <vt:lpstr>Utilitats</vt:lpstr>
      <vt:lpstr>Desabastiment….</vt:lpstr>
      <vt:lpstr>Llacunes terapèutiques...</vt:lpstr>
      <vt:lpstr>Llacunes terapèutiques...</vt:lpstr>
      <vt:lpstr>Adaptar excipients</vt:lpstr>
      <vt:lpstr>Adaptar dosis terapèutiques</vt:lpstr>
      <vt:lpstr>Intoleràncies a excipients</vt:lpstr>
      <vt:lpstr>Possibles excipients segons patologia</vt:lpstr>
      <vt:lpstr>Segons zona d’aplicació</vt:lpstr>
      <vt:lpstr>Excipients</vt:lpstr>
      <vt:lpstr>Vaselines i bases d’absorció</vt:lpstr>
      <vt:lpstr>Emulsions W/O</vt:lpstr>
      <vt:lpstr>Emulsions O/W</vt:lpstr>
      <vt:lpstr>Emulsions W/S, gels,suspensions i sol·lucions</vt:lpstr>
      <vt:lpstr>Corticoids en formulació magistral</vt:lpstr>
      <vt:lpstr>app de aproformula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FORMULACIÓ</dc:title>
  <cp:lastModifiedBy>install</cp:lastModifiedBy>
  <cp:revision>1</cp:revision>
  <dcterms:modified xsi:type="dcterms:W3CDTF">2014-09-18T09:04:15Z</dcterms:modified>
</cp:coreProperties>
</file>