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411091F-C626-4DA0-9950-CF32F1AC413A}">
  <a:tblStyle styleName="Table_0" styleId="{9411091F-C626-4DA0-9950-CF32F1AC413A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*tt oclusiu→ augmenta l’absorció pq augmenta la temp i manté la pell hidratada→ augmenten efectes secundaris. màx temps oclusió 12h. NO en cortis de potència alta.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2914648" x="0"/>
            <a:ext cy="2228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291464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618313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2964777" x="685800"/>
            <a:ext cy="9447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/>
        </p:nvSpPr>
        <p:spPr>
          <a:xfrm>
            <a:off y="4225081" x="0"/>
            <a:ext cy="9183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y="4225081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0" name="Shape 3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2.png" Type="http://schemas.openxmlformats.org/officeDocument/2006/relationships/image" Id="rId3"/><Relationship Target="../media/image01.png" Type="http://schemas.openxmlformats.org/officeDocument/2006/relationships/image" Id="rId6"/><Relationship Target="../media/image03.png" Type="http://schemas.openxmlformats.org/officeDocument/2006/relationships/image" Id="rId5"/><Relationship Target="../media/image00.pn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618313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CORTICOIDES TÒPICS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448725" x="5379850"/>
            <a:ext cy="940800" cx="3764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sz="2800" lang="es"/>
              <a:t>Lorena Segura</a:t>
            </a:r>
          </a:p>
          <a:p>
            <a:pPr algn="r">
              <a:spcBef>
                <a:spcPts val="0"/>
              </a:spcBef>
              <a:buNone/>
            </a:pPr>
            <a:r>
              <a:rPr sz="2800" lang="es"/>
              <a:t>Consultori Calldetenes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IMPORTÀNCIA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just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s"/>
              <a:t>Són un dels grups farmacològics més prescrits a l’atenció primària</a:t>
            </a:r>
          </a:p>
          <a:p>
            <a:pPr algn="just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s"/>
              <a:t>Preguntes a respondre abans de l’ús?</a:t>
            </a:r>
          </a:p>
          <a:p>
            <a:pPr algn="just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Trebuchet MS"/>
              <a:buChar char="○"/>
            </a:pPr>
            <a:r>
              <a:rPr lang="es"/>
              <a:t>està indicat?</a:t>
            </a:r>
          </a:p>
          <a:p>
            <a:pPr algn="just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Trebuchet MS"/>
              <a:buChar char="○"/>
            </a:pPr>
            <a:r>
              <a:rPr lang="es"/>
              <a:t>edat pacient</a:t>
            </a:r>
          </a:p>
          <a:p>
            <a:pPr algn="just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Trebuchet MS"/>
              <a:buChar char="○"/>
            </a:pPr>
            <a:r>
              <a:rPr lang="es"/>
              <a:t>localització lesió -- potència del corti</a:t>
            </a:r>
          </a:p>
          <a:p>
            <a:pPr algn="just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s"/>
              <a:t>Efectes adversos locals i sistèmics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INDICACIONS i CONTRAINDICACIONS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just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"/>
              <a:t>INDICACIONS</a:t>
            </a:r>
          </a:p>
          <a:p>
            <a:pPr algn="just"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s"/>
              <a:t>Tractament processos inflamatoris de la pell </a:t>
            </a:r>
          </a:p>
          <a:p>
            <a:pPr algn="just"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s"/>
              <a:t>Tractament SIMPTOMÀTIC</a:t>
            </a:r>
          </a:p>
          <a:p>
            <a:pPr algn="just"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just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"/>
              <a:t>CONTRAINDICACIONS</a:t>
            </a:r>
          </a:p>
          <a:p>
            <a:pPr algn="just"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s"/>
              <a:t>No en processos infecciosos</a:t>
            </a:r>
          </a:p>
          <a:p>
            <a:pPr algn="just"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s"/>
              <a:t>No utililtzar sobre zones ulcerades, solucions de continuitat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POTÈNCIA (I) 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y="2104675" x="6167700"/>
            <a:ext cy="1879500" cx="2903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s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Potència baixa-intermitja: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buNone/>
            </a:pPr>
            <a:r>
              <a:rPr sz="1800" lang="es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aplicar fins a c/6-8h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t="1446" b="4017" r="5213" l="0"/>
          <a:stretch/>
        </p:blipFill>
        <p:spPr>
          <a:xfrm rot="-5400000">
            <a:off y="759011" x="1446964"/>
            <a:ext cy="4862127" cx="365644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y="1767025" x="934150"/>
            <a:ext cy="337799" cx="253229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y="2808475" x="844125"/>
            <a:ext cy="421799" cx="467070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y="4592925" x="934150"/>
            <a:ext cy="337799" cx="409679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POTÈNCIA (II)</a:t>
            </a:r>
          </a:p>
        </p:txBody>
      </p:sp>
      <p:grpSp>
        <p:nvGrpSpPr>
          <p:cNvPr id="62" name="Shape 62"/>
          <p:cNvGrpSpPr/>
          <p:nvPr/>
        </p:nvGrpSpPr>
        <p:grpSpPr>
          <a:xfrm>
            <a:off y="1254929" x="457200"/>
            <a:ext cy="3725720" cx="4727555"/>
            <a:chOff y="1232429" x="1735775"/>
            <a:chExt cy="3725720" cx="4727555"/>
          </a:xfrm>
        </p:grpSpPr>
        <p:pic>
          <p:nvPicPr>
            <p:cNvPr id="63" name="Shape 63"/>
            <p:cNvPicPr preferRelativeResize="0"/>
            <p:nvPr/>
          </p:nvPicPr>
          <p:blipFill rotWithShape="1">
            <a:blip r:embed="rId3">
              <a:alphaModFix/>
            </a:blip>
            <a:srcRect t="47922" b="0" r="0" l="0"/>
            <a:stretch/>
          </p:blipFill>
          <p:spPr>
            <a:xfrm>
              <a:off y="1232429" x="1735775"/>
              <a:ext cy="3725696" cx="4727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Shape 64"/>
            <p:cNvSpPr/>
            <p:nvPr/>
          </p:nvSpPr>
          <p:spPr>
            <a:xfrm>
              <a:off y="4490750" x="1735775"/>
              <a:ext cy="467399" cx="4611899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y="3731500" x="1735775"/>
              <a:ext cy="303900" cx="4386899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/>
        </p:nvSpPr>
        <p:spPr>
          <a:xfrm>
            <a:off y="2178037" x="5728750"/>
            <a:ext cy="1879500" cx="2903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s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Potència alta-molt alta: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s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aplicar c/12-24h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Shape 67"/>
          <p:cNvSpPr/>
          <p:nvPr/>
        </p:nvSpPr>
        <p:spPr>
          <a:xfrm>
            <a:off y="2265250" x="498125"/>
            <a:ext cy="284699" cx="4293300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POTÈNCIA i LLOC D’APLICACIÓ 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200150" x="457200"/>
            <a:ext cy="3774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graphicFrame>
        <p:nvGraphicFramePr>
          <p:cNvPr id="74" name="Shape 74"/>
          <p:cNvGraphicFramePr/>
          <p:nvPr/>
        </p:nvGraphicFramePr>
        <p:xfrm>
          <a:off y="1276425" x="6880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{9411091F-C626-4DA0-9950-CF32F1AC413A}</a:tableStyleId>
              </a:tblPr>
              <a:tblGrid>
                <a:gridCol w="3751750"/>
                <a:gridCol w="3751750"/>
              </a:tblGrid>
              <a:tr h="49725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">
                          <a:solidFill>
                            <a:srgbClr val="0000FF"/>
                          </a:solidFill>
                        </a:rPr>
                        <a:t>ZONA APLICACIÓ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">
                          <a:solidFill>
                            <a:srgbClr val="0000FF"/>
                          </a:solidFill>
                        </a:rPr>
                        <a:t>POTÈNCIA RECOMANADA</a:t>
                      </a:r>
                    </a:p>
                  </a:txBody>
                  <a:tcPr marR="91425" marB="91425" marT="91425" marL="91425"/>
                </a:tc>
              </a:tr>
              <a:tr h="7627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Mucoses, genitals, parpelles, cara i zona interna cuixes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Baixa o intermitja 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(ata en períodes curts)</a:t>
                      </a:r>
                    </a:p>
                  </a:txBody>
                  <a:tcPr marR="91425" marB="91425" marT="91425" marL="91425"/>
                </a:tc>
              </a:tr>
              <a:tr h="7627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Plecs, zones flexores, zona interna braços, cuir pilós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Baixa - alta (a reduir el més aviat possible)</a:t>
                      </a:r>
                    </a:p>
                  </a:txBody>
                  <a:tcPr marR="91425" marB="91425" marT="91425" marL="91425"/>
                </a:tc>
              </a:tr>
              <a:tr h="762775">
                <a:tc>
                  <a:txBody>
                    <a:bodyPr>
                      <a:noAutofit/>
                    </a:bodyPr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Pit, esquena, braços, cuixes, dors mans, peus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Intermitja - alta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(molt alta en períodes curts)</a:t>
                      </a:r>
                    </a:p>
                  </a:txBody>
                  <a:tcPr marR="91425" marB="91425" marT="91425" marL="91425"/>
                </a:tc>
              </a:tr>
              <a:tr h="49725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Colzes, genoll, palmes i plantes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Alta - molt alta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EFECTES ADVERSOS (I)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43875" x="118650"/>
            <a:ext cy="3999624" cx="3343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Shape 81"/>
          <p:cNvGrpSpPr/>
          <p:nvPr/>
        </p:nvGrpSpPr>
        <p:grpSpPr>
          <a:xfrm>
            <a:off y="1650225" x="6883475"/>
            <a:ext cy="1422349" cx="2194799"/>
            <a:chOff y="1345425" x="5130875"/>
            <a:chExt cy="1422349" cx="2194799"/>
          </a:xfrm>
        </p:grpSpPr>
        <p:pic>
          <p:nvPicPr>
            <p:cNvPr id="82" name="Shape 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y="1345425" x="5130875"/>
              <a:ext cy="1422349" cx="1925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Shape 83"/>
            <p:cNvSpPr txBox="1"/>
            <p:nvPr/>
          </p:nvSpPr>
          <p:spPr>
            <a:xfrm>
              <a:off y="2385925" x="5130875"/>
              <a:ext cy="213899" cx="21947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s"/>
                <a:t>Atròfia</a:t>
              </a: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y="3783825" x="3552750"/>
            <a:ext cy="1255239" cx="1650750"/>
            <a:chOff y="1345425" x="7210350"/>
            <a:chExt cy="1255239" cx="1650750"/>
          </a:xfrm>
        </p:grpSpPr>
        <p:pic>
          <p:nvPicPr>
            <p:cNvPr id="85" name="Shape 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y="1345425" x="7210350"/>
              <a:ext cy="1255239" cx="1476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 txBox="1"/>
            <p:nvPr/>
          </p:nvSpPr>
          <p:spPr>
            <a:xfrm>
              <a:off y="2324425" x="7896000"/>
              <a:ext cy="213899" cx="9651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lang="es"/>
                <a:t>Estries</a:t>
              </a: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y="3610339" x="5119510"/>
            <a:ext cy="1516707" cx="2417249"/>
            <a:chOff y="3457825" x="4704546"/>
            <a:chExt cy="1602099" cx="2451074"/>
          </a:xfrm>
        </p:grpSpPr>
        <p:pic>
          <p:nvPicPr>
            <p:cNvPr id="88" name="Shape 8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3457825" x="4704546"/>
              <a:ext cy="1602099" cx="2451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Shape 89"/>
            <p:cNvSpPr txBox="1"/>
            <p:nvPr/>
          </p:nvSpPr>
          <p:spPr>
            <a:xfrm>
              <a:off y="3457825" x="4704550"/>
              <a:ext cy="213899" cx="10917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lang="es"/>
                <a:t>Fragilitat</a:t>
              </a:r>
            </a:p>
          </p:txBody>
        </p:sp>
        <p:sp>
          <p:nvSpPr>
            <p:cNvPr id="90" name="Shape 90"/>
            <p:cNvSpPr txBox="1"/>
            <p:nvPr/>
          </p:nvSpPr>
          <p:spPr>
            <a:xfrm>
              <a:off y="4693625" x="5458650"/>
              <a:ext cy="213899" cx="16962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lang="es"/>
                <a:t>Hiperpigmentació</a:t>
              </a:r>
            </a:p>
          </p:txBody>
        </p:sp>
      </p:grpSp>
      <p:grpSp>
        <p:nvGrpSpPr>
          <p:cNvPr id="91" name="Shape 91"/>
          <p:cNvGrpSpPr/>
          <p:nvPr/>
        </p:nvGrpSpPr>
        <p:grpSpPr>
          <a:xfrm>
            <a:off y="3610225" x="7617000"/>
            <a:ext cy="1422349" cx="1476450"/>
            <a:chOff y="3566500" x="7439500"/>
            <a:chExt cy="1422349" cx="1476450"/>
          </a:xfrm>
        </p:grpSpPr>
        <p:pic>
          <p:nvPicPr>
            <p:cNvPr id="92" name="Shape 9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y="3566500" x="7439500"/>
              <a:ext cy="1422349" cx="147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93"/>
            <p:cNvSpPr txBox="1"/>
            <p:nvPr/>
          </p:nvSpPr>
          <p:spPr>
            <a:xfrm>
              <a:off y="4698750" x="7439500"/>
              <a:ext cy="213899" cx="14763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lang="es"/>
                <a:t>Telangiectàsies</a:t>
              </a:r>
            </a:p>
          </p:txBody>
        </p:sp>
      </p:grpSp>
      <p:sp>
        <p:nvSpPr>
          <p:cNvPr id="94" name="Shape 94"/>
          <p:cNvSpPr txBox="1"/>
          <p:nvPr/>
        </p:nvSpPr>
        <p:spPr>
          <a:xfrm>
            <a:off y="1744525" x="3552750"/>
            <a:ext cy="1160700" cx="252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s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Altres:</a:t>
            </a:r>
          </a:p>
          <a:p>
            <a:pPr rtl="0" lvl="0" indent="-317500" marL="45720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Taquifilàxia</a:t>
            </a:r>
          </a:p>
          <a:p>
            <a:pPr rtl="0" lvl="0" indent="-317500" marL="45720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Efecte rebot</a:t>
            </a:r>
          </a:p>
          <a:p>
            <a:pPr rtl="0" lvl="0" indent="-317500" marL="45720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Sensibilització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CONCLUSIONS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just"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s"/>
              <a:t>Abans d’iniciar tt→ descartar infeccions, solucions de continuitat</a:t>
            </a:r>
          </a:p>
          <a:p>
            <a:pPr algn="just"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s"/>
              <a:t>Millora l’absorció una pell hidratada</a:t>
            </a:r>
          </a:p>
          <a:p>
            <a:pPr algn="just"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s"/>
              <a:t>El risc d’efectes secundaris augmenten en àrees de pell fines, en tt oclusiu*, nens, avis, tt perllongats</a:t>
            </a:r>
          </a:p>
          <a:p>
            <a:pPr algn="just"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s"/>
              <a:t>Cortis de potència alta/molt alta→ àrees pell gruixuda i no &gt;4 setmanes </a:t>
            </a:r>
          </a:p>
          <a:p>
            <a:pPr algn="just"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s"/>
              <a:t>En dermatitis cròniques→ fer tt intermitent</a:t>
            </a:r>
          </a:p>
          <a:p>
            <a:pPr algn="just"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s"/>
              <a:t>Desescalar quan millori (evitant efecte rebot)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